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59" r:id="rId6"/>
    <p:sldId id="263" r:id="rId7"/>
    <p:sldId id="264" r:id="rId8"/>
    <p:sldId id="265" r:id="rId9"/>
    <p:sldId id="266" r:id="rId10"/>
    <p:sldId id="267" r:id="rId11"/>
    <p:sldId id="261" r:id="rId12"/>
    <p:sldId id="268" r:id="rId13"/>
    <p:sldId id="262" r:id="rId14"/>
    <p:sldId id="269" r:id="rId15"/>
    <p:sldId id="270" r:id="rId16"/>
  </p:sldIdLst>
  <p:sldSz cx="12192000" cy="6858000"/>
  <p:notesSz cx="6858000" cy="9144000"/>
  <p:embeddedFontLst>
    <p:embeddedFont>
      <p:font typeface="NCAA Illinois Fighting Illini" panose="02000500000000000000" pitchFamily="2" charset="0"/>
      <p:regular r:id="rId17"/>
      <p:bold r:id="rId18"/>
    </p:embeddedFont>
    <p:embeddedFont>
      <p:font typeface="Narkisim" panose="020E0502050101010101" pitchFamily="34" charset="-79"/>
      <p:regular r:id="rId19"/>
    </p:embeddedFont>
    <p:embeddedFont>
      <p:font typeface="OCR A Extended" panose="02010509020102010303" pitchFamily="50" charset="0"/>
      <p:regular r:id="rId20"/>
    </p:embeddedFont>
    <p:embeddedFont>
      <p:font typeface="Calibri Light" panose="020F0302020204030204" pitchFamily="34" charset="0"/>
      <p:regular r:id="rId21"/>
      <p:italic r:id="rId22"/>
    </p:embeddedFont>
    <p:embeddedFont>
      <p:font typeface="Gungsuh" panose="02030600000101010101" pitchFamily="18" charset="-127"/>
      <p:regular r:id="rId23"/>
    </p:embeddedFont>
    <p:embeddedFont>
      <p:font typeface="Calibri" panose="020F0502020204030204" pitchFamily="34" charset="0"/>
      <p:regular r:id="rId24"/>
      <p:bold r:id="rId25"/>
      <p:italic r:id="rId26"/>
      <p:boldItalic r:id="rId27"/>
    </p:embeddedFont>
  </p:embeddedFont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00"/>
    <a:srgbClr val="FF9933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4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smtClean="0"/>
              <a:t>Formatvorlage des Untertitelmasters durch Klicken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A2F20-26B6-4E3E-8952-6A868CB60347}" type="datetimeFigureOut">
              <a:rPr lang="de-DE" smtClean="0"/>
              <a:t>24.03.2016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D6F93-158B-4D4B-81B3-C4A70D5709B1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676158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A2F20-26B6-4E3E-8952-6A868CB60347}" type="datetimeFigureOut">
              <a:rPr lang="de-DE" smtClean="0"/>
              <a:t>24.03.2016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D6F93-158B-4D4B-81B3-C4A70D5709B1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64942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A2F20-26B6-4E3E-8952-6A868CB60347}" type="datetimeFigureOut">
              <a:rPr lang="de-DE" smtClean="0"/>
              <a:t>24.03.2016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D6F93-158B-4D4B-81B3-C4A70D5709B1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978033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A2F20-26B6-4E3E-8952-6A868CB60347}" type="datetimeFigureOut">
              <a:rPr lang="de-DE" smtClean="0"/>
              <a:t>24.03.2016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D6F93-158B-4D4B-81B3-C4A70D5709B1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747471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A2F20-26B6-4E3E-8952-6A868CB60347}" type="datetimeFigureOut">
              <a:rPr lang="de-DE" smtClean="0"/>
              <a:t>24.03.2016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D6F93-158B-4D4B-81B3-C4A70D5709B1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21650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A2F20-26B6-4E3E-8952-6A868CB60347}" type="datetimeFigureOut">
              <a:rPr lang="de-DE" smtClean="0"/>
              <a:t>24.03.2016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D6F93-158B-4D4B-81B3-C4A70D5709B1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985113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A2F20-26B6-4E3E-8952-6A868CB60347}" type="datetimeFigureOut">
              <a:rPr lang="de-DE" smtClean="0"/>
              <a:t>24.03.2016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D6F93-158B-4D4B-81B3-C4A70D5709B1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707419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A2F20-26B6-4E3E-8952-6A868CB60347}" type="datetimeFigureOut">
              <a:rPr lang="de-DE" smtClean="0"/>
              <a:t>24.03.2016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D6F93-158B-4D4B-81B3-C4A70D5709B1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342989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A2F20-26B6-4E3E-8952-6A868CB60347}" type="datetimeFigureOut">
              <a:rPr lang="de-DE" smtClean="0"/>
              <a:t>24.03.2016</a:t>
            </a:fld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D6F93-158B-4D4B-81B3-C4A70D5709B1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895632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A2F20-26B6-4E3E-8952-6A868CB60347}" type="datetimeFigureOut">
              <a:rPr lang="de-DE" smtClean="0"/>
              <a:t>24.03.2016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D6F93-158B-4D4B-81B3-C4A70D5709B1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404063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A2F20-26B6-4E3E-8952-6A868CB60347}" type="datetimeFigureOut">
              <a:rPr lang="de-DE" smtClean="0"/>
              <a:t>24.03.2016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D6F93-158B-4D4B-81B3-C4A70D5709B1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732629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0A2F20-26B6-4E3E-8952-6A868CB60347}" type="datetimeFigureOut">
              <a:rPr lang="de-DE" smtClean="0"/>
              <a:t>24.03.2016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DD6F93-158B-4D4B-81B3-C4A70D5709B1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426537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eg"/><Relationship Id="rId5" Type="http://schemas.openxmlformats.org/officeDocument/2006/relationships/image" Target="../media/image23.jpe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3651" y="0"/>
            <a:ext cx="68646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190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://www.need4fun.com/wp-content/uploads/2015/01/Hex-hexagons-gaming-wallpaper-08748662f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CAA Illinois Fighting Illini" panose="02000500000000000000" pitchFamily="2" charset="0"/>
              </a:rPr>
              <a:t>Key Features</a:t>
            </a:r>
            <a:endParaRPr lang="en-US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CAA Illinois Fighting Illini" panose="02000500000000000000" pitchFamily="2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3114021"/>
          </a:xfrm>
        </p:spPr>
        <p:txBody>
          <a:bodyPr>
            <a:normAutofit/>
          </a:bodyPr>
          <a:lstStyle/>
          <a:p>
            <a:r>
              <a:rPr lang="en-US" dirty="0" err="1" smtClean="0">
                <a:latin typeface="OCR A Extended" panose="02010509020102010303" pitchFamily="50" charset="0"/>
                <a:ea typeface="Gungsuh" panose="02030600000101010101" pitchFamily="18" charset="-127"/>
                <a:cs typeface="Arial" panose="020B0604020202020204" pitchFamily="34" charset="0"/>
              </a:rPr>
              <a:t>Selfcomposed</a:t>
            </a:r>
            <a:r>
              <a:rPr lang="en-US" dirty="0" smtClean="0">
                <a:latin typeface="OCR A Extended" panose="02010509020102010303" pitchFamily="50" charset="0"/>
                <a:ea typeface="Gungsuh" panose="02030600000101010101" pitchFamily="18" charset="-127"/>
                <a:cs typeface="Arial" panose="020B0604020202020204" pitchFamily="34" charset="0"/>
              </a:rPr>
              <a:t> soundtracks</a:t>
            </a:r>
          </a:p>
          <a:p>
            <a:endParaRPr lang="en-US" dirty="0" smtClean="0">
              <a:latin typeface="OCR A Extended" panose="02010509020102010303" pitchFamily="50" charset="0"/>
              <a:ea typeface="Gungsuh" panose="02030600000101010101" pitchFamily="18" charset="-127"/>
              <a:cs typeface="Arial" panose="020B0604020202020204" pitchFamily="34" charset="0"/>
            </a:endParaRPr>
          </a:p>
          <a:p>
            <a:r>
              <a:rPr lang="en-US" dirty="0" smtClean="0">
                <a:latin typeface="OCR A Extended" panose="02010509020102010303" pitchFamily="50" charset="0"/>
                <a:ea typeface="Gungsuh" panose="02030600000101010101" pitchFamily="18" charset="-127"/>
                <a:cs typeface="Arial" panose="020B0604020202020204" pitchFamily="34" charset="0"/>
              </a:rPr>
              <a:t>Over 9*10^6 Pixels </a:t>
            </a:r>
            <a:r>
              <a:rPr lang="en-US" dirty="0" err="1" smtClean="0">
                <a:latin typeface="OCR A Extended" panose="02010509020102010303" pitchFamily="50" charset="0"/>
                <a:ea typeface="Gungsuh" panose="02030600000101010101" pitchFamily="18" charset="-127"/>
                <a:cs typeface="Arial" panose="020B0604020202020204" pitchFamily="34" charset="0"/>
              </a:rPr>
              <a:t>selfdrawn</a:t>
            </a:r>
            <a:r>
              <a:rPr lang="en-US" dirty="0" smtClean="0">
                <a:latin typeface="OCR A Extended" panose="02010509020102010303" pitchFamily="50" charset="0"/>
                <a:ea typeface="Gungsuh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dirty="0" smtClean="0">
                <a:latin typeface="OCR A Extended" panose="02010509020102010303" pitchFamily="50" charset="0"/>
                <a:ea typeface="Gungsuh" panose="02030600000101010101" pitchFamily="18" charset="-127"/>
                <a:cs typeface="Arial" panose="020B0604020202020204" pitchFamily="34" charset="0"/>
              </a:rPr>
              <a:t>Sprites &amp; Textures</a:t>
            </a:r>
          </a:p>
          <a:p>
            <a:endParaRPr lang="en-US" dirty="0" smtClean="0">
              <a:latin typeface="OCR A Extended" panose="02010509020102010303" pitchFamily="50" charset="0"/>
              <a:ea typeface="Gungsuh" panose="02030600000101010101" pitchFamily="18" charset="-127"/>
              <a:cs typeface="Arial" panose="020B0604020202020204" pitchFamily="34" charset="0"/>
            </a:endParaRPr>
          </a:p>
          <a:p>
            <a:r>
              <a:rPr lang="en-US" dirty="0" err="1" smtClean="0">
                <a:latin typeface="OCR A Extended" panose="02010509020102010303" pitchFamily="50" charset="0"/>
                <a:ea typeface="Gungsuh" panose="02030600000101010101" pitchFamily="18" charset="-127"/>
                <a:cs typeface="Arial" panose="020B0604020202020204" pitchFamily="34" charset="0"/>
              </a:rPr>
              <a:t>Selfcalculated</a:t>
            </a:r>
            <a:r>
              <a:rPr lang="en-US" dirty="0" smtClean="0">
                <a:latin typeface="OCR A Extended" panose="02010509020102010303" pitchFamily="50" charset="0"/>
                <a:ea typeface="Gungsuh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dirty="0" smtClean="0">
                <a:latin typeface="OCR A Extended" panose="02010509020102010303" pitchFamily="50" charset="0"/>
                <a:ea typeface="Gungsuh" panose="02030600000101010101" pitchFamily="18" charset="-127"/>
                <a:cs typeface="Arial" panose="020B0604020202020204" pitchFamily="34" charset="0"/>
              </a:rPr>
              <a:t>Friction-Inertia-Physics-Engine</a:t>
            </a:r>
            <a:endParaRPr lang="en-US" dirty="0" smtClean="0">
              <a:latin typeface="OCR A Extended" panose="02010509020102010303" pitchFamily="50" charset="0"/>
              <a:ea typeface="Gungsuh" panose="02030600000101010101" pitchFamily="18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1468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://www.need4fun.com/wp-content/uploads/2015/01/Hex-hexagons-gaming-wallpaper-08748662f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38199" y="1825624"/>
            <a:ext cx="11296135" cy="4888213"/>
          </a:xfrm>
        </p:spPr>
        <p:txBody>
          <a:bodyPr>
            <a:normAutofit/>
          </a:bodyPr>
          <a:lstStyle/>
          <a:p>
            <a:r>
              <a:rPr lang="en-US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CR A Extended" panose="02010509020102010303" pitchFamily="50" charset="0"/>
                <a:ea typeface="Gungsuh" panose="02030600000101010101" pitchFamily="18" charset="-127"/>
                <a:cs typeface="Arial" panose="020B0604020202020204" pitchFamily="34" charset="0"/>
              </a:rPr>
              <a:t>Tacklezones</a:t>
            </a:r>
          </a:p>
          <a:p>
            <a:endPara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CR A Extended" panose="02010509020102010303" pitchFamily="50" charset="0"/>
              <a:ea typeface="Gungsuh" panose="02030600000101010101" pitchFamily="18" charset="-127"/>
              <a:cs typeface="Arial" panose="020B0604020202020204" pitchFamily="34" charset="0"/>
            </a:endParaRPr>
          </a:p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CR A Extended" panose="02010509020102010303" pitchFamily="50" charset="0"/>
                <a:ea typeface="Gungsuh" panose="02030600000101010101" pitchFamily="18" charset="-127"/>
                <a:cs typeface="Arial" panose="020B0604020202020204" pitchFamily="34" charset="0"/>
              </a:rPr>
              <a:t>Tackles</a:t>
            </a:r>
          </a:p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CR A Extended" panose="02010509020102010303" pitchFamily="50" charset="0"/>
                <a:ea typeface="Gungsuh" panose="02030600000101010101" pitchFamily="18" charset="-127"/>
                <a:cs typeface="Arial" panose="020B0604020202020204" pitchFamily="34" charset="0"/>
              </a:rPr>
              <a:t>Catches/intercepts</a:t>
            </a:r>
          </a:p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CR A Extended" panose="02010509020102010303" pitchFamily="50" charset="0"/>
                <a:ea typeface="Gungsuh" panose="02030600000101010101" pitchFamily="18" charset="-127"/>
                <a:cs typeface="Arial" panose="020B0604020202020204" pitchFamily="34" charset="0"/>
              </a:rPr>
              <a:t>Duel</a:t>
            </a:r>
          </a:p>
          <a:p>
            <a:pPr lvl="1"/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CR A Extended" panose="02010509020102010303" pitchFamily="50" charset="0"/>
                <a:ea typeface="Gungsuh" panose="02030600000101010101" pitchFamily="18" charset="-127"/>
                <a:cs typeface="Arial" panose="020B0604020202020204" pitchFamily="34" charset="0"/>
              </a:rPr>
              <a:t>Slow effect</a:t>
            </a:r>
          </a:p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CR A Extended" panose="02010509020102010303" pitchFamily="50" charset="0"/>
                <a:ea typeface="Gungsuh" panose="02030600000101010101" pitchFamily="18" charset="-127"/>
                <a:cs typeface="Arial" panose="020B0604020202020204" pitchFamily="34" charset="0"/>
              </a:rPr>
              <a:t>Size dependent on movement</a:t>
            </a:r>
          </a:p>
          <a:p>
            <a:endPara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CR A Extended" panose="02010509020102010303" pitchFamily="50" charset="0"/>
              <a:ea typeface="Gungsuh" panose="02030600000101010101" pitchFamily="18" charset="-127"/>
              <a:cs typeface="Arial" panose="020B0604020202020204" pitchFamily="34" charset="0"/>
            </a:endParaRPr>
          </a:p>
        </p:txBody>
      </p:sp>
      <p:grpSp>
        <p:nvGrpSpPr>
          <p:cNvPr id="7" name="Gruppieren 6"/>
          <p:cNvGrpSpPr/>
          <p:nvPr/>
        </p:nvGrpSpPr>
        <p:grpSpPr>
          <a:xfrm>
            <a:off x="8327461" y="2037302"/>
            <a:ext cx="3619896" cy="2783394"/>
            <a:chOff x="6990953" y="3900074"/>
            <a:chExt cx="3619896" cy="2783394"/>
          </a:xfrm>
        </p:grpSpPr>
        <p:sp>
          <p:nvSpPr>
            <p:cNvPr id="9" name="Textfeld 8"/>
            <p:cNvSpPr txBox="1"/>
            <p:nvPr/>
          </p:nvSpPr>
          <p:spPr>
            <a:xfrm>
              <a:off x="6990953" y="6314136"/>
              <a:ext cx="36198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OCR A Extended" panose="02010509020102010303" pitchFamily="50" charset="0"/>
                </a:rPr>
                <a:t>HotBall, Hot5 (2016)</a:t>
              </a:r>
              <a:endPara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CR A Extended" panose="02010509020102010303" pitchFamily="50" charset="0"/>
              </a:endParaRPr>
            </a:p>
          </p:txBody>
        </p:sp>
        <p:pic>
          <p:nvPicPr>
            <p:cNvPr id="5" name="Grafik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90954" y="3900074"/>
              <a:ext cx="3619895" cy="2376698"/>
            </a:xfrm>
            <a:prstGeom prst="rect">
              <a:avLst/>
            </a:prstGeom>
          </p:spPr>
        </p:pic>
      </p:grpSp>
      <p:sp>
        <p:nvSpPr>
          <p:cNvPr id="11" name="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CAA Illinois Fighting Illini" panose="02000500000000000000" pitchFamily="2" charset="0"/>
              </a:rPr>
              <a:t>Key Features</a:t>
            </a:r>
            <a:r>
              <a:rPr lang="en-US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CR A Extended" panose="02010509020102010303" pitchFamily="50" charset="0"/>
              </a:rPr>
              <a:t>:</a:t>
            </a:r>
            <a:r>
              <a:rPr lang="en-US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US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CAA Illinois Fighting Illini" panose="02000500000000000000" pitchFamily="2" charset="0"/>
                <a:cs typeface="Narkisim" panose="020E0502050101010101" pitchFamily="34" charset="-79"/>
              </a:rPr>
              <a:t>Tacklezones</a:t>
            </a:r>
            <a:endParaRPr lang="en-US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CAA Illinois Fighting Illini" panose="02000500000000000000" pitchFamily="2" charset="0"/>
            </a:endParaRPr>
          </a:p>
        </p:txBody>
      </p:sp>
      <p:grpSp>
        <p:nvGrpSpPr>
          <p:cNvPr id="15" name="Gruppieren 14"/>
          <p:cNvGrpSpPr/>
          <p:nvPr/>
        </p:nvGrpSpPr>
        <p:grpSpPr>
          <a:xfrm>
            <a:off x="838199" y="1365696"/>
            <a:ext cx="7204769" cy="5112000"/>
            <a:chOff x="2699863" y="523469"/>
            <a:chExt cx="6792273" cy="5811061"/>
          </a:xfrm>
        </p:grpSpPr>
        <p:grpSp>
          <p:nvGrpSpPr>
            <p:cNvPr id="14" name="Gruppieren 13"/>
            <p:cNvGrpSpPr/>
            <p:nvPr/>
          </p:nvGrpSpPr>
          <p:grpSpPr>
            <a:xfrm>
              <a:off x="2699863" y="523469"/>
              <a:ext cx="6792273" cy="5811061"/>
              <a:chOff x="2699863" y="523469"/>
              <a:chExt cx="6792273" cy="5811061"/>
            </a:xfrm>
          </p:grpSpPr>
          <p:pic>
            <p:nvPicPr>
              <p:cNvPr id="13" name="Grafik 12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99863" y="523469"/>
                <a:ext cx="6792273" cy="5811061"/>
              </a:xfrm>
              <a:prstGeom prst="rect">
                <a:avLst/>
              </a:prstGeom>
            </p:spPr>
          </p:pic>
          <p:pic>
            <p:nvPicPr>
              <p:cNvPr id="12" name="Grafik 11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99863" y="523469"/>
                <a:ext cx="6792273" cy="5811061"/>
              </a:xfrm>
              <a:prstGeom prst="rect">
                <a:avLst/>
              </a:prstGeom>
            </p:spPr>
          </p:pic>
        </p:grpSp>
        <p:pic>
          <p:nvPicPr>
            <p:cNvPr id="10" name="Grafik 9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99863" y="523469"/>
              <a:ext cx="6792273" cy="58110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37549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://www.need4fun.com/wp-content/uploads/2015/01/Hex-hexagons-gaming-wallpaper-08748662f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CAA Illinois Fighting Illini" panose="02000500000000000000" pitchFamily="2" charset="0"/>
              </a:rPr>
              <a:t>Key Features</a:t>
            </a:r>
            <a:r>
              <a:rPr lang="en-US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CR A Extended" panose="02010509020102010303" pitchFamily="50" charset="0"/>
                <a:cs typeface="Narkisim" panose="020E0502050101010101" pitchFamily="34" charset="-79"/>
              </a:rPr>
              <a:t>:</a:t>
            </a:r>
            <a:r>
              <a:rPr lang="en-US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CAA Illinois Fighting Illini" panose="02000500000000000000" pitchFamily="2" charset="0"/>
              </a:rPr>
              <a:t>: AI</a:t>
            </a:r>
            <a:endParaRPr lang="en-US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CAA Illinois Fighting Illini" panose="02000500000000000000" pitchFamily="2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88757" y="1825624"/>
            <a:ext cx="11463689" cy="4888213"/>
          </a:xfrm>
        </p:spPr>
        <p:txBody>
          <a:bodyPr>
            <a:normAutofit/>
          </a:bodyPr>
          <a:lstStyle/>
          <a:p>
            <a:r>
              <a:rPr lang="en-US" sz="27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CR A Extended" panose="02010509020102010303" pitchFamily="50" charset="0"/>
                <a:ea typeface="Gungsuh" panose="02030600000101010101" pitchFamily="18" charset="-127"/>
                <a:cs typeface="Arial" panose="020B0604020202020204" pitchFamily="34" charset="0"/>
              </a:rPr>
              <a:t>7 different behaviors based on role &amp; game situation</a:t>
            </a:r>
          </a:p>
          <a:p>
            <a:r>
              <a:rPr lang="en-US" sz="27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CR A Extended" panose="02010509020102010303" pitchFamily="50" charset="0"/>
                <a:ea typeface="Gungsuh" panose="02030600000101010101" pitchFamily="18" charset="-127"/>
                <a:cs typeface="Arial" panose="020B0604020202020204" pitchFamily="34" charset="0"/>
              </a:rPr>
              <a:t>Advanced pathfinding over a weighted Voronoi-Graph</a:t>
            </a:r>
          </a:p>
          <a:p>
            <a:r>
              <a:rPr lang="en-US" sz="27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CR A Extended" panose="02010509020102010303" pitchFamily="50" charset="0"/>
                <a:ea typeface="Gungsuh" panose="02030600000101010101" pitchFamily="18" charset="-127"/>
                <a:cs typeface="Arial" panose="020B0604020202020204" pitchFamily="34" charset="0"/>
              </a:rPr>
              <a:t>Geometrical functions to test complex maneuvers</a:t>
            </a:r>
          </a:p>
        </p:txBody>
      </p:sp>
      <p:graphicFrame>
        <p:nvGraphicFramePr>
          <p:cNvPr id="6" name="Tabel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4334139"/>
              </p:ext>
            </p:extLst>
          </p:nvPr>
        </p:nvGraphicFramePr>
        <p:xfrm>
          <a:off x="288757" y="4054372"/>
          <a:ext cx="5178393" cy="1914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26131"/>
                <a:gridCol w="1726131"/>
                <a:gridCol w="1726131"/>
              </a:tblGrid>
              <a:tr h="47851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Offense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Defense</a:t>
                      </a:r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</a:tr>
              <a:tr h="478516"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Aggressive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Disruptor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Piranha</a:t>
                      </a:r>
                      <a:endParaRPr lang="en-US" dirty="0"/>
                    </a:p>
                  </a:txBody>
                  <a:tcPr/>
                </a:tc>
              </a:tr>
              <a:tr h="478516"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Balanced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Forward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Marking</a:t>
                      </a:r>
                      <a:endParaRPr lang="en-US" dirty="0"/>
                    </a:p>
                  </a:txBody>
                  <a:tcPr/>
                </a:tc>
              </a:tr>
              <a:tr h="478516"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Defensive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Center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Zone-Defense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8" name="Gruppieren 7"/>
          <p:cNvGrpSpPr/>
          <p:nvPr/>
        </p:nvGrpSpPr>
        <p:grpSpPr>
          <a:xfrm>
            <a:off x="5699760" y="3277162"/>
            <a:ext cx="6052686" cy="3590463"/>
            <a:chOff x="5699760" y="3277162"/>
            <a:chExt cx="6052686" cy="3590463"/>
          </a:xfrm>
        </p:grpSpPr>
        <p:pic>
          <p:nvPicPr>
            <p:cNvPr id="5" name="Grafik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99760" y="3277162"/>
              <a:ext cx="6052686" cy="3240381"/>
            </a:xfrm>
            <a:prstGeom prst="rect">
              <a:avLst/>
            </a:prstGeom>
          </p:spPr>
        </p:pic>
        <p:sp>
          <p:nvSpPr>
            <p:cNvPr id="7" name="Textfeld 6"/>
            <p:cNvSpPr txBox="1"/>
            <p:nvPr/>
          </p:nvSpPr>
          <p:spPr>
            <a:xfrm>
              <a:off x="5733522" y="6498293"/>
              <a:ext cx="56202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OCR A Extended" panose="02010509020102010303" pitchFamily="50" charset="0"/>
                </a:rPr>
                <a:t>Voronoi-</a:t>
              </a:r>
              <a:r>
                <a:rPr lang="en-US" dirty="0" err="1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OCR A Extended" panose="02010509020102010303" pitchFamily="50" charset="0"/>
                </a:rPr>
                <a:t>Grapher</a:t>
              </a:r>
              <a:r>
                <a:rPr lang="en-US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OCR A Extended" panose="02010509020102010303" pitchFamily="50" charset="0"/>
                </a:rPr>
                <a:t>, Felix Wiener (2016)</a:t>
              </a:r>
              <a:endPara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CR A Extended" panose="02010509020102010303" pitchFamily="50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64945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://www.need4fun.com/wp-content/uploads/2015/01/Hex-hexagons-gaming-wallpaper-08748662f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362934"/>
          </a:xfrm>
        </p:spPr>
        <p:txBody>
          <a:bodyPr>
            <a:normAutofit/>
          </a:bodyPr>
          <a:lstStyle/>
          <a:p>
            <a:pPr algn="ctr"/>
            <a:r>
              <a:rPr lang="en-US" sz="16600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CAA Illinois Fighting Illini" panose="02000500000000000000" pitchFamily="2" charset="0"/>
              </a:rPr>
              <a:t>Live Demo</a:t>
            </a:r>
            <a:endParaRPr lang="en-US" sz="166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CAA Illinois Fighting Illini" panose="02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1085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://www.need4fun.com/wp-content/uploads/2015/01/Hex-hexagons-gaming-wallpaper-08748662f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2252947"/>
          </a:xfrm>
        </p:spPr>
        <p:txBody>
          <a:bodyPr>
            <a:normAutofit/>
          </a:bodyPr>
          <a:lstStyle/>
          <a:p>
            <a:pPr algn="ctr"/>
            <a:r>
              <a:rPr lang="en-US" sz="6600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CAA Illinois Fighting Illini" panose="02000500000000000000" pitchFamily="2" charset="0"/>
              </a:rPr>
              <a:t>Thank you for your attention</a:t>
            </a:r>
            <a:endParaRPr lang="en-US" sz="166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CAA Illinois Fighting Illini" panose="02000500000000000000" pitchFamily="2" charset="0"/>
            </a:endParaRPr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0747" y="2610854"/>
            <a:ext cx="3993569" cy="3989672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9992" y="2618072"/>
            <a:ext cx="3783780" cy="378378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572852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://www.need4fun.com/wp-content/uploads/2015/01/Hex-hexagons-gaming-wallpaper-08748662f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9381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://www.need4fun.com/wp-content/uploads/2015/01/Hex-hexagons-gaming-wallpaper-08748662f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CAA Illinois Fighting Illini" panose="02000500000000000000" pitchFamily="2" charset="0"/>
              </a:rPr>
              <a:t>Structure</a:t>
            </a:r>
            <a:endParaRPr lang="en-US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CAA Illinois Fighting Illini" panose="02000500000000000000" pitchFamily="2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88213"/>
          </a:xfrm>
        </p:spPr>
        <p:txBody>
          <a:bodyPr>
            <a:normAutofit/>
          </a:bodyPr>
          <a:lstStyle/>
          <a:p>
            <a:r>
              <a:rPr lang="de-DE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CR A Extended" panose="02010509020102010303" pitchFamily="50" charset="0"/>
                <a:ea typeface="Gungsuh" panose="02030600000101010101" pitchFamily="18" charset="-127"/>
                <a:cs typeface="Arial" panose="020B0604020202020204" pitchFamily="34" charset="0"/>
              </a:rPr>
              <a:t>Introduction</a:t>
            </a:r>
            <a:r>
              <a:rPr lang="de-D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CR A Extended" panose="02010509020102010303" pitchFamily="50" charset="0"/>
                <a:ea typeface="Gungsuh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CR A Extended" panose="02010509020102010303" pitchFamily="50" charset="0"/>
                <a:ea typeface="Gungsuh" panose="02030600000101010101" pitchFamily="18" charset="-127"/>
                <a:cs typeface="Arial" panose="020B0604020202020204" pitchFamily="34" charset="0"/>
              </a:rPr>
              <a:t>of</a:t>
            </a:r>
            <a:r>
              <a:rPr lang="de-D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CR A Extended" panose="02010509020102010303" pitchFamily="50" charset="0"/>
                <a:ea typeface="Gungsuh" panose="02030600000101010101" pitchFamily="18" charset="-127"/>
                <a:cs typeface="Arial" panose="020B0604020202020204" pitchFamily="34" charset="0"/>
              </a:rPr>
              <a:t> Hot5</a:t>
            </a:r>
          </a:p>
          <a:p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CR A Extended" panose="02010509020102010303" pitchFamily="50" charset="0"/>
              <a:ea typeface="Gungsuh" panose="02030600000101010101" pitchFamily="18" charset="-127"/>
              <a:cs typeface="Arial" panose="020B0604020202020204" pitchFamily="34" charset="0"/>
            </a:endParaRPr>
          </a:p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CR A Extended" panose="02010509020102010303" pitchFamily="50" charset="0"/>
                <a:ea typeface="Gungsuh" panose="02030600000101010101" pitchFamily="18" charset="-127"/>
                <a:cs typeface="Arial" panose="020B0604020202020204" pitchFamily="34" charset="0"/>
              </a:rPr>
              <a:t>Project HotBall</a:t>
            </a:r>
          </a:p>
          <a:p>
            <a:endPara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CR A Extended" panose="02010509020102010303" pitchFamily="50" charset="0"/>
              <a:ea typeface="Gungsuh" panose="02030600000101010101" pitchFamily="18" charset="-127"/>
              <a:cs typeface="Arial" panose="020B0604020202020204" pitchFamily="34" charset="0"/>
            </a:endParaRPr>
          </a:p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CR A Extended" panose="02010509020102010303" pitchFamily="50" charset="0"/>
                <a:ea typeface="Gungsuh" panose="02030600000101010101" pitchFamily="18" charset="-127"/>
                <a:cs typeface="Arial" panose="020B0604020202020204" pitchFamily="34" charset="0"/>
              </a:rPr>
              <a:t>Development</a:t>
            </a:r>
          </a:p>
          <a:p>
            <a:endParaRPr lang="de-DE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CR A Extended" panose="02010509020102010303" pitchFamily="50" charset="0"/>
              <a:ea typeface="Gungsuh" panose="02030600000101010101" pitchFamily="18" charset="-127"/>
              <a:cs typeface="Arial" panose="020B0604020202020204" pitchFamily="34" charset="0"/>
            </a:endParaRPr>
          </a:p>
          <a:p>
            <a:r>
              <a:rPr lang="de-D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CR A Extended" panose="02010509020102010303" pitchFamily="50" charset="0"/>
                <a:ea typeface="Gungsuh" panose="02030600000101010101" pitchFamily="18" charset="-127"/>
                <a:cs typeface="Arial" panose="020B0604020202020204" pitchFamily="34" charset="0"/>
              </a:rPr>
              <a:t>Key Features</a:t>
            </a:r>
          </a:p>
          <a:p>
            <a:endParaRPr lang="de-DE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CR A Extended" panose="02010509020102010303" pitchFamily="50" charset="0"/>
              <a:ea typeface="Gungsuh" panose="02030600000101010101" pitchFamily="18" charset="-127"/>
              <a:cs typeface="Arial" panose="020B0604020202020204" pitchFamily="34" charset="0"/>
            </a:endParaRPr>
          </a:p>
          <a:p>
            <a:r>
              <a:rPr lang="de-D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CR A Extended" panose="02010509020102010303" pitchFamily="50" charset="0"/>
                <a:ea typeface="Gungsuh" panose="02030600000101010101" pitchFamily="18" charset="-127"/>
                <a:cs typeface="Arial" panose="020B0604020202020204" pitchFamily="34" charset="0"/>
              </a:rPr>
              <a:t>Gameplay-Demo</a:t>
            </a:r>
          </a:p>
        </p:txBody>
      </p:sp>
    </p:spTree>
    <p:extLst>
      <p:ext uri="{BB962C8B-B14F-4D97-AF65-F5344CB8AC3E}">
        <p14:creationId xmlns:p14="http://schemas.microsoft.com/office/powerpoint/2010/main" val="2945511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://www.need4fun.com/wp-content/uploads/2015/01/Hex-hexagons-gaming-wallpaper-08748662f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-112671"/>
            <a:ext cx="10515600" cy="1325563"/>
          </a:xfrm>
        </p:spPr>
        <p:txBody>
          <a:bodyPr/>
          <a:lstStyle/>
          <a:p>
            <a:pPr algn="ctr"/>
            <a:r>
              <a:rPr lang="en-US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CAA Illinois Fighting Illini" panose="02000500000000000000" pitchFamily="2" charset="0"/>
              </a:rPr>
              <a:t>We are HOt5</a:t>
            </a:r>
            <a:endParaRPr lang="en-US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CAA Illinois Fighting Illini" panose="02000500000000000000" pitchFamily="2" charset="0"/>
            </a:endParaRP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7864" y="1246673"/>
            <a:ext cx="3783780" cy="378378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grpSp>
        <p:nvGrpSpPr>
          <p:cNvPr id="9" name="Gruppieren 8"/>
          <p:cNvGrpSpPr/>
          <p:nvPr/>
        </p:nvGrpSpPr>
        <p:grpSpPr>
          <a:xfrm>
            <a:off x="1571577" y="310065"/>
            <a:ext cx="2428119" cy="2047482"/>
            <a:chOff x="353838" y="56807"/>
            <a:chExt cx="3550548" cy="2993957"/>
          </a:xfrm>
        </p:grpSpPr>
        <p:pic>
          <p:nvPicPr>
            <p:cNvPr id="7" name="Grafik 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9957" y="56807"/>
              <a:ext cx="2589597" cy="1942198"/>
            </a:xfrm>
            <a:prstGeom prst="rect">
              <a:avLst/>
            </a:prstGeom>
          </p:spPr>
        </p:pic>
        <p:sp>
          <p:nvSpPr>
            <p:cNvPr id="8" name="Textfeld 7"/>
            <p:cNvSpPr txBox="1"/>
            <p:nvPr/>
          </p:nvSpPr>
          <p:spPr>
            <a:xfrm>
              <a:off x="353838" y="1970643"/>
              <a:ext cx="3550548" cy="10801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OCR A Extended" panose="02010509020102010303" pitchFamily="50" charset="0"/>
                </a:rPr>
                <a:t>Friedrich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sz="14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OCR A Extended" panose="02010509020102010303" pitchFamily="50" charset="0"/>
                </a:rPr>
                <a:t>Lead Artist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sz="14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OCR A Extended" panose="02010509020102010303" pitchFamily="50" charset="0"/>
                </a:rPr>
                <a:t>Balance Tester</a:t>
              </a:r>
            </a:p>
          </p:txBody>
        </p:sp>
      </p:grpSp>
      <p:grpSp>
        <p:nvGrpSpPr>
          <p:cNvPr id="13" name="Gruppieren 12"/>
          <p:cNvGrpSpPr/>
          <p:nvPr/>
        </p:nvGrpSpPr>
        <p:grpSpPr>
          <a:xfrm>
            <a:off x="629541" y="2521710"/>
            <a:ext cx="2428119" cy="2047482"/>
            <a:chOff x="353838" y="56807"/>
            <a:chExt cx="3550548" cy="2993957"/>
          </a:xfrm>
        </p:grpSpPr>
        <p:pic>
          <p:nvPicPr>
            <p:cNvPr id="14" name="Grafik 1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9957" y="56807"/>
              <a:ext cx="2589597" cy="1942198"/>
            </a:xfrm>
            <a:prstGeom prst="rect">
              <a:avLst/>
            </a:prstGeom>
          </p:spPr>
        </p:pic>
        <p:sp>
          <p:nvSpPr>
            <p:cNvPr id="15" name="Textfeld 14"/>
            <p:cNvSpPr txBox="1"/>
            <p:nvPr/>
          </p:nvSpPr>
          <p:spPr>
            <a:xfrm>
              <a:off x="353838" y="1970643"/>
              <a:ext cx="3550548" cy="10801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OCR A Extended" panose="02010509020102010303" pitchFamily="50" charset="0"/>
                </a:rPr>
                <a:t>Adrian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sz="14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OCR A Extended" panose="02010509020102010303" pitchFamily="50" charset="0"/>
                </a:rPr>
                <a:t>Quality Manager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sz="14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OCR A Extended" panose="02010509020102010303" pitchFamily="50" charset="0"/>
                </a:rPr>
                <a:t>Master </a:t>
              </a:r>
              <a:r>
                <a:rPr lang="en-US" sz="14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OCR A Extended" panose="02010509020102010303" pitchFamily="50" charset="0"/>
                </a:rPr>
                <a:t>of</a:t>
              </a:r>
              <a:r>
                <a:rPr lang="de-DE" sz="14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OCR A Extended" panose="02010509020102010303" pitchFamily="50" charset="0"/>
                </a:rPr>
                <a:t> </a:t>
              </a:r>
              <a:r>
                <a:rPr lang="en-US" sz="14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OCR A Extended" panose="02010509020102010303" pitchFamily="50" charset="0"/>
                </a:rPr>
                <a:t>Robots</a:t>
              </a:r>
            </a:p>
          </p:txBody>
        </p:sp>
      </p:grpSp>
      <p:grpSp>
        <p:nvGrpSpPr>
          <p:cNvPr id="16" name="Gruppieren 15"/>
          <p:cNvGrpSpPr/>
          <p:nvPr/>
        </p:nvGrpSpPr>
        <p:grpSpPr>
          <a:xfrm>
            <a:off x="2055387" y="4698234"/>
            <a:ext cx="2965622" cy="2047482"/>
            <a:chOff x="147776" y="56807"/>
            <a:chExt cx="4336519" cy="2993957"/>
          </a:xfrm>
        </p:grpSpPr>
        <p:pic>
          <p:nvPicPr>
            <p:cNvPr id="17" name="Grafik 1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2926" y="56807"/>
              <a:ext cx="2589597" cy="1942198"/>
            </a:xfrm>
            <a:prstGeom prst="rect">
              <a:avLst/>
            </a:prstGeom>
          </p:spPr>
        </p:pic>
        <p:sp>
          <p:nvSpPr>
            <p:cNvPr id="18" name="Textfeld 17"/>
            <p:cNvSpPr txBox="1"/>
            <p:nvPr/>
          </p:nvSpPr>
          <p:spPr>
            <a:xfrm>
              <a:off x="147776" y="1970643"/>
              <a:ext cx="4336519" cy="10801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OCR A Extended" panose="02010509020102010303" pitchFamily="50" charset="0"/>
                </a:rPr>
                <a:t>Leo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sz="14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OCR A Extended" panose="02010509020102010303" pitchFamily="50" charset="0"/>
                </a:rPr>
                <a:t>Sounddesigner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OCR A Extended" panose="02010509020102010303" pitchFamily="50" charset="0"/>
                </a:rPr>
                <a:t>Assistant</a:t>
              </a:r>
              <a:r>
                <a:rPr lang="de-DE" sz="14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OCR A Extended" panose="02010509020102010303" pitchFamily="50" charset="0"/>
                </a:rPr>
                <a:t> Menu Designer</a:t>
              </a:r>
            </a:p>
          </p:txBody>
        </p:sp>
      </p:grpSp>
      <p:grpSp>
        <p:nvGrpSpPr>
          <p:cNvPr id="19" name="Gruppieren 18"/>
          <p:cNvGrpSpPr/>
          <p:nvPr/>
        </p:nvGrpSpPr>
        <p:grpSpPr>
          <a:xfrm>
            <a:off x="8195062" y="301822"/>
            <a:ext cx="2428119" cy="2047482"/>
            <a:chOff x="353838" y="56807"/>
            <a:chExt cx="3550548" cy="2993957"/>
          </a:xfrm>
        </p:grpSpPr>
        <p:pic>
          <p:nvPicPr>
            <p:cNvPr id="20" name="Grafik 1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9957" y="56807"/>
              <a:ext cx="2589597" cy="1942198"/>
            </a:xfrm>
            <a:prstGeom prst="rect">
              <a:avLst/>
            </a:prstGeom>
          </p:spPr>
        </p:pic>
        <p:sp>
          <p:nvSpPr>
            <p:cNvPr id="21" name="Textfeld 20"/>
            <p:cNvSpPr txBox="1"/>
            <p:nvPr/>
          </p:nvSpPr>
          <p:spPr>
            <a:xfrm>
              <a:off x="353838" y="1970643"/>
              <a:ext cx="3550548" cy="10801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OCR A Extended" panose="02010509020102010303" pitchFamily="50" charset="0"/>
                </a:rPr>
                <a:t>Patryk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OCR A Extended" panose="02010509020102010303" pitchFamily="50" charset="0"/>
                </a:rPr>
                <a:t>Assistant Designer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OCR A Extended" panose="02010509020102010303" pitchFamily="50" charset="0"/>
                </a:rPr>
                <a:t>Victim of HTML5 </a:t>
              </a:r>
            </a:p>
          </p:txBody>
        </p:sp>
      </p:grpSp>
      <p:grpSp>
        <p:nvGrpSpPr>
          <p:cNvPr id="22" name="Gruppieren 21"/>
          <p:cNvGrpSpPr/>
          <p:nvPr/>
        </p:nvGrpSpPr>
        <p:grpSpPr>
          <a:xfrm>
            <a:off x="9187553" y="2538468"/>
            <a:ext cx="2428119" cy="2047482"/>
            <a:chOff x="353838" y="56807"/>
            <a:chExt cx="3550548" cy="2993957"/>
          </a:xfrm>
        </p:grpSpPr>
        <p:pic>
          <p:nvPicPr>
            <p:cNvPr id="23" name="Grafik 2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9957" y="56807"/>
              <a:ext cx="2589597" cy="1942198"/>
            </a:xfrm>
            <a:prstGeom prst="rect">
              <a:avLst/>
            </a:prstGeom>
          </p:spPr>
        </p:pic>
        <p:sp>
          <p:nvSpPr>
            <p:cNvPr id="24" name="Textfeld 23"/>
            <p:cNvSpPr txBox="1"/>
            <p:nvPr/>
          </p:nvSpPr>
          <p:spPr>
            <a:xfrm>
              <a:off x="353838" y="1970643"/>
              <a:ext cx="3550548" cy="10801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OCR A Extended" panose="02010509020102010303" pitchFamily="50" charset="0"/>
                </a:rPr>
                <a:t>Thomas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 err="1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OCR A Extended" panose="02010509020102010303" pitchFamily="50" charset="0"/>
                </a:rPr>
                <a:t>libGDX</a:t>
              </a:r>
              <a:r>
                <a:rPr lang="en-US" sz="14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OCR A Extended" panose="02010509020102010303" pitchFamily="50" charset="0"/>
                </a:rPr>
                <a:t> Specialist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OCR A Extended" panose="02010509020102010303" pitchFamily="50" charset="0"/>
                </a:rPr>
                <a:t>Junior Developer</a:t>
              </a:r>
            </a:p>
          </p:txBody>
        </p:sp>
      </p:grpSp>
      <p:grpSp>
        <p:nvGrpSpPr>
          <p:cNvPr id="25" name="Gruppieren 24"/>
          <p:cNvGrpSpPr/>
          <p:nvPr/>
        </p:nvGrpSpPr>
        <p:grpSpPr>
          <a:xfrm>
            <a:off x="7648702" y="4698234"/>
            <a:ext cx="2428119" cy="2047482"/>
            <a:chOff x="353838" y="56807"/>
            <a:chExt cx="3550548" cy="2993957"/>
          </a:xfrm>
        </p:grpSpPr>
        <p:pic>
          <p:nvPicPr>
            <p:cNvPr id="26" name="Grafik 2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9957" y="56807"/>
              <a:ext cx="2589597" cy="1942198"/>
            </a:xfrm>
            <a:prstGeom prst="rect">
              <a:avLst/>
            </a:prstGeom>
          </p:spPr>
        </p:pic>
        <p:sp>
          <p:nvSpPr>
            <p:cNvPr id="27" name="Textfeld 26"/>
            <p:cNvSpPr txBox="1"/>
            <p:nvPr/>
          </p:nvSpPr>
          <p:spPr>
            <a:xfrm>
              <a:off x="353838" y="1970643"/>
              <a:ext cx="3550548" cy="10801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OCR A Extended" panose="02010509020102010303" pitchFamily="50" charset="0"/>
                </a:rPr>
                <a:t>Felix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OCR A Extended" panose="02010509020102010303" pitchFamily="50" charset="0"/>
                </a:rPr>
                <a:t>Lead Developer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OCR A Extended" panose="02010509020102010303" pitchFamily="50" charset="0"/>
                </a:rPr>
                <a:t>Project Management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86718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://www.need4fun.com/wp-content/uploads/2015/01/Hex-hexagons-gaming-wallpaper-08748662f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CAA Illinois Fighting Illini" panose="02000500000000000000" pitchFamily="2" charset="0"/>
              </a:rPr>
              <a:t>Project </a:t>
            </a:r>
            <a:r>
              <a:rPr lang="en-US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CAA Illinois Fighting Illini" panose="02000500000000000000" pitchFamily="2" charset="0"/>
              </a:rPr>
              <a:t>HotBall</a:t>
            </a:r>
            <a:br>
              <a:rPr lang="en-US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CAA Illinois Fighting Illini" panose="02000500000000000000" pitchFamily="2" charset="0"/>
              </a:rPr>
            </a:br>
            <a:endParaRPr lang="en-US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CAA Illinois Fighting Illini" panose="02000500000000000000" pitchFamily="2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75861" y="1825624"/>
            <a:ext cx="11458474" cy="4888213"/>
          </a:xfrm>
        </p:spPr>
        <p:txBody>
          <a:bodyPr>
            <a:normAutofit/>
          </a:bodyPr>
          <a:lstStyle/>
          <a:p>
            <a:r>
              <a:rPr lang="de-D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CR A Extended" panose="02010509020102010303" pitchFamily="50" charset="0"/>
                <a:ea typeface="Gungsuh" panose="02030600000101010101" pitchFamily="18" charset="-127"/>
                <a:cs typeface="Arial" panose="020B0604020202020204" pitchFamily="34" charset="0"/>
              </a:rPr>
              <a:t>Softwarepraktikum 2016 FU Berlin, Till </a:t>
            </a:r>
            <a:r>
              <a:rPr lang="de-DE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CR A Extended" panose="02010509020102010303" pitchFamily="50" charset="0"/>
                <a:ea typeface="Gungsuh" panose="02030600000101010101" pitchFamily="18" charset="-127"/>
                <a:cs typeface="Arial" panose="020B0604020202020204" pitchFamily="34" charset="0"/>
              </a:rPr>
              <a:t>Zopke</a:t>
            </a:r>
            <a:endParaRPr lang="de-DE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CR A Extended" panose="02010509020102010303" pitchFamily="50" charset="0"/>
              <a:ea typeface="Gungsuh" panose="02030600000101010101" pitchFamily="18" charset="-127"/>
              <a:cs typeface="Arial" panose="020B0604020202020204" pitchFamily="34" charset="0"/>
            </a:endParaRPr>
          </a:p>
          <a:p>
            <a:r>
              <a:rPr lang="de-D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CR A Extended" panose="02010509020102010303" pitchFamily="50" charset="0"/>
                <a:ea typeface="Gungsuh" panose="02030600000101010101" pitchFamily="18" charset="-127"/>
                <a:cs typeface="Arial" panose="020B0604020202020204" pitchFamily="34" charset="0"/>
              </a:rPr>
              <a:t>Sports Games</a:t>
            </a:r>
          </a:p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CR A Extended" panose="02010509020102010303" pitchFamily="50" charset="0"/>
                <a:ea typeface="Gungsuh" panose="02030600000101010101" pitchFamily="18" charset="-127"/>
                <a:cs typeface="Arial" panose="020B0604020202020204" pitchFamily="34" charset="0"/>
              </a:rPr>
              <a:t>Action, Strategy, challenging AI, Time manipulation</a:t>
            </a:r>
          </a:p>
        </p:txBody>
      </p:sp>
      <p:grpSp>
        <p:nvGrpSpPr>
          <p:cNvPr id="7" name="Gruppieren 6"/>
          <p:cNvGrpSpPr/>
          <p:nvPr/>
        </p:nvGrpSpPr>
        <p:grpSpPr>
          <a:xfrm>
            <a:off x="675860" y="3429000"/>
            <a:ext cx="4574063" cy="3218136"/>
            <a:chOff x="675860" y="3429000"/>
            <a:chExt cx="4574063" cy="3218136"/>
          </a:xfrm>
        </p:grpSpPr>
        <p:pic>
          <p:nvPicPr>
            <p:cNvPr id="1028" name="Picture 4" descr="http://calmdowntom.com/wp-content/uploads/2011/06/plans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0533" y="3429000"/>
              <a:ext cx="4364718" cy="27211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feld 4"/>
            <p:cNvSpPr txBox="1"/>
            <p:nvPr/>
          </p:nvSpPr>
          <p:spPr>
            <a:xfrm>
              <a:off x="675860" y="6277804"/>
              <a:ext cx="45740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OCR A Extended" panose="02010509020102010303" pitchFamily="50" charset="0"/>
                </a:rPr>
                <a:t>Frozen Synapse, by Mode7 (2011)</a:t>
              </a:r>
              <a:endParaRPr lang="en-US" dirty="0">
                <a:latin typeface="OCR A Extended" panose="02010509020102010303" pitchFamily="50" charset="0"/>
              </a:endParaRPr>
            </a:p>
          </p:txBody>
        </p:sp>
      </p:grpSp>
      <p:grpSp>
        <p:nvGrpSpPr>
          <p:cNvPr id="8" name="Gruppieren 7"/>
          <p:cNvGrpSpPr/>
          <p:nvPr/>
        </p:nvGrpSpPr>
        <p:grpSpPr>
          <a:xfrm>
            <a:off x="6614984" y="3429000"/>
            <a:ext cx="4909751" cy="3216368"/>
            <a:chOff x="6614984" y="3429000"/>
            <a:chExt cx="4909751" cy="3216368"/>
          </a:xfrm>
        </p:grpSpPr>
        <p:pic>
          <p:nvPicPr>
            <p:cNvPr id="1030" name="Picture 6" descr="https://superhotgame.com/wp-content/uploads/2015/06/surrnder3-1030x579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14984" y="3429000"/>
              <a:ext cx="4840696" cy="27211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feld 8"/>
            <p:cNvSpPr txBox="1"/>
            <p:nvPr/>
          </p:nvSpPr>
          <p:spPr>
            <a:xfrm>
              <a:off x="6614984" y="6276036"/>
              <a:ext cx="49097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OCR A Extended" panose="02010509020102010303" pitchFamily="50" charset="0"/>
                </a:rPr>
                <a:t>Super Hot, by SUPERHOT Team (2016)</a:t>
              </a:r>
              <a:endParaRPr lang="en-US" dirty="0">
                <a:latin typeface="OCR A Extended" panose="02010509020102010303" pitchFamily="50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90165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://www.need4fun.com/wp-content/uploads/2015/01/Hex-hexagons-gaming-wallpaper-08748662f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CAA Illinois Fighting Illini" panose="02000500000000000000" pitchFamily="2" charset="0"/>
              </a:rPr>
              <a:t>Project </a:t>
            </a:r>
            <a:r>
              <a:rPr lang="en-US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CAA Illinois Fighting Illini" panose="02000500000000000000" pitchFamily="2" charset="0"/>
              </a:rPr>
              <a:t>HotBall</a:t>
            </a:r>
            <a:br>
              <a:rPr lang="en-US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CAA Illinois Fighting Illini" panose="02000500000000000000" pitchFamily="2" charset="0"/>
              </a:rPr>
            </a:br>
            <a:endParaRPr lang="en-US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CAA Illinois Fighting Illini" panose="02000500000000000000" pitchFamily="2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38199" y="1825624"/>
            <a:ext cx="11296135" cy="4888213"/>
          </a:xfrm>
        </p:spPr>
        <p:txBody>
          <a:bodyPr>
            <a:normAutofit/>
          </a:bodyPr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CR A Extended" panose="02010509020102010303" pitchFamily="50" charset="0"/>
                <a:ea typeface="Gungsuh" panose="02030600000101010101" pitchFamily="18" charset="-127"/>
                <a:cs typeface="Arial" panose="020B0604020202020204" pitchFamily="34" charset="0"/>
              </a:rPr>
              <a:t>Retro-inspired Graphics</a:t>
            </a:r>
          </a:p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CR A Extended" panose="02010509020102010303" pitchFamily="50" charset="0"/>
                <a:ea typeface="Gungsuh" panose="02030600000101010101" pitchFamily="18" charset="-127"/>
                <a:cs typeface="Arial" panose="020B0604020202020204" pitchFamily="34" charset="0"/>
              </a:rPr>
              <a:t>Top-Down Perspective</a:t>
            </a:r>
          </a:p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CR A Extended" panose="02010509020102010303" pitchFamily="50" charset="0"/>
                <a:ea typeface="Gungsuh" panose="02030600000101010101" pitchFamily="18" charset="-127"/>
                <a:cs typeface="Arial" panose="020B0604020202020204" pitchFamily="34" charset="0"/>
              </a:rPr>
              <a:t>Independent movement and looking</a:t>
            </a:r>
          </a:p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CR A Extended" panose="02010509020102010303" pitchFamily="50" charset="0"/>
                <a:ea typeface="Gungsuh" panose="02030600000101010101" pitchFamily="18" charset="-127"/>
                <a:cs typeface="Arial" panose="020B0604020202020204" pitchFamily="34" charset="0"/>
              </a:rPr>
              <a:t>Time-stop:</a:t>
            </a:r>
          </a:p>
          <a:p>
            <a:pPr lvl="1"/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CR A Extended" panose="02010509020102010303" pitchFamily="50" charset="0"/>
                <a:ea typeface="Gungsuh" panose="02030600000101010101" pitchFamily="18" charset="-127"/>
                <a:cs typeface="Arial" panose="020B0604020202020204" pitchFamily="34" charset="0"/>
              </a:rPr>
              <a:t>Tactical Overview</a:t>
            </a:r>
          </a:p>
          <a:p>
            <a:pPr lvl="1"/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CR A Extended" panose="02010509020102010303" pitchFamily="50" charset="0"/>
                <a:ea typeface="Gungsuh" panose="02030600000101010101" pitchFamily="18" charset="-127"/>
                <a:cs typeface="Arial" panose="020B0604020202020204" pitchFamily="34" charset="0"/>
              </a:rPr>
              <a:t>order teammates</a:t>
            </a:r>
          </a:p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CR A Extended" panose="02010509020102010303" pitchFamily="50" charset="0"/>
                <a:ea typeface="Gungsuh" panose="02030600000101010101" pitchFamily="18" charset="-127"/>
                <a:cs typeface="Arial" panose="020B0604020202020204" pitchFamily="34" charset="0"/>
              </a:rPr>
              <a:t> Simple movement &amp; throwing</a:t>
            </a:r>
            <a:b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CR A Extended" panose="02010509020102010303" pitchFamily="50" charset="0"/>
                <a:ea typeface="Gungsuh" panose="02030600000101010101" pitchFamily="18" charset="-127"/>
                <a:cs typeface="Arial" panose="020B0604020202020204" pitchFamily="34" charset="0"/>
              </a:rPr>
            </a:b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CR A Extended" panose="02010509020102010303" pitchFamily="50" charset="0"/>
                <a:ea typeface="Gungsuh" panose="02030600000101010101" pitchFamily="18" charset="-127"/>
                <a:cs typeface="Arial" panose="020B0604020202020204" pitchFamily="34" charset="0"/>
              </a:rPr>
              <a:t>mechanics</a:t>
            </a:r>
          </a:p>
          <a:p>
            <a:endPara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CR A Extended" panose="02010509020102010303" pitchFamily="50" charset="0"/>
              <a:ea typeface="Gungsuh" panose="02030600000101010101" pitchFamily="18" charset="-127"/>
              <a:cs typeface="Arial" panose="020B0604020202020204" pitchFamily="34" charset="0"/>
            </a:endParaRPr>
          </a:p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CR A Extended" panose="02010509020102010303" pitchFamily="50" charset="0"/>
                <a:ea typeface="Gungsuh" panose="02030600000101010101" pitchFamily="18" charset="-127"/>
                <a:cs typeface="Arial" panose="020B0604020202020204" pitchFamily="34" charset="0"/>
              </a:rPr>
              <a:t>Intercepts/Tackling</a:t>
            </a:r>
          </a:p>
        </p:txBody>
      </p:sp>
      <p:grpSp>
        <p:nvGrpSpPr>
          <p:cNvPr id="6" name="Gruppieren 5"/>
          <p:cNvGrpSpPr/>
          <p:nvPr/>
        </p:nvGrpSpPr>
        <p:grpSpPr>
          <a:xfrm>
            <a:off x="6918325" y="3467100"/>
            <a:ext cx="5168900" cy="3216368"/>
            <a:chOff x="6508750" y="3429000"/>
            <a:chExt cx="5168900" cy="3216368"/>
          </a:xfrm>
        </p:grpSpPr>
        <p:pic>
          <p:nvPicPr>
            <p:cNvPr id="1032" name="Picture 8" descr="http://static.giantbomb.com/uploads/original/0/4992/2297692-hlm5.jpeg"/>
            <p:cNvPicPr preferRelativeResize="0">
              <a:picLocks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18" t="-365" r="6012" b="365"/>
            <a:stretch/>
          </p:blipFill>
          <p:spPr bwMode="auto">
            <a:xfrm>
              <a:off x="6614984" y="3429000"/>
              <a:ext cx="4840696" cy="27211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feld 8"/>
            <p:cNvSpPr txBox="1"/>
            <p:nvPr/>
          </p:nvSpPr>
          <p:spPr>
            <a:xfrm>
              <a:off x="6508750" y="6276036"/>
              <a:ext cx="51689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OCR A Extended" panose="02010509020102010303" pitchFamily="50" charset="0"/>
                </a:rPr>
                <a:t>Hotline Miami, </a:t>
              </a:r>
              <a:r>
                <a:rPr lang="en-US" dirty="0" err="1" smtClean="0">
                  <a:latin typeface="OCR A Extended" panose="02010509020102010303" pitchFamily="50" charset="0"/>
                </a:rPr>
                <a:t>Dennaton</a:t>
              </a:r>
              <a:r>
                <a:rPr lang="en-US" dirty="0" smtClean="0">
                  <a:latin typeface="OCR A Extended" panose="02010509020102010303" pitchFamily="50" charset="0"/>
                </a:rPr>
                <a:t> Games (2012)</a:t>
              </a:r>
              <a:endParaRPr lang="en-US" dirty="0">
                <a:latin typeface="OCR A Extended" panose="02010509020102010303" pitchFamily="50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4560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://www.need4fun.com/wp-content/uploads/2015/01/Hex-hexagons-gaming-wallpaper-08748662f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uppieren 20"/>
          <p:cNvGrpSpPr/>
          <p:nvPr/>
        </p:nvGrpSpPr>
        <p:grpSpPr>
          <a:xfrm>
            <a:off x="409575" y="2055813"/>
            <a:ext cx="5334000" cy="4383087"/>
            <a:chOff x="409575" y="2055813"/>
            <a:chExt cx="5334000" cy="4383087"/>
          </a:xfrm>
        </p:grpSpPr>
        <p:sp>
          <p:nvSpPr>
            <p:cNvPr id="7" name="Rechteck 6"/>
            <p:cNvSpPr/>
            <p:nvPr/>
          </p:nvSpPr>
          <p:spPr>
            <a:xfrm>
              <a:off x="409575" y="2055813"/>
              <a:ext cx="5334000" cy="4383087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feld 16"/>
            <p:cNvSpPr txBox="1"/>
            <p:nvPr/>
          </p:nvSpPr>
          <p:spPr>
            <a:xfrm>
              <a:off x="504824" y="2233891"/>
              <a:ext cx="47720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OCR A Extended" panose="02010509020102010303" pitchFamily="50" charset="0"/>
                </a:rPr>
                <a:t>League-mode ?</a:t>
              </a:r>
              <a:endPara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CR A Extended" panose="02010509020102010303" pitchFamily="50" charset="0"/>
              </a:endParaRPr>
            </a:p>
          </p:txBody>
        </p:sp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CAA Illinois Fighting Illini" panose="02000500000000000000" pitchFamily="2" charset="0"/>
              </a:rPr>
              <a:t>Project </a:t>
            </a:r>
            <a:r>
              <a:rPr lang="en-US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CAA Illinois Fighting Illini" panose="02000500000000000000" pitchFamily="2" charset="0"/>
              </a:rPr>
              <a:t>HotBall</a:t>
            </a:r>
            <a:br>
              <a:rPr lang="en-US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CAA Illinois Fighting Illini" panose="02000500000000000000" pitchFamily="2" charset="0"/>
              </a:rPr>
            </a:br>
            <a:endParaRPr lang="en-US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CAA Illinois Fighting Illini" panose="02000500000000000000" pitchFamily="2" charset="0"/>
            </a:endParaRPr>
          </a:p>
        </p:txBody>
      </p:sp>
      <p:grpSp>
        <p:nvGrpSpPr>
          <p:cNvPr id="20" name="Gruppieren 19"/>
          <p:cNvGrpSpPr/>
          <p:nvPr/>
        </p:nvGrpSpPr>
        <p:grpSpPr>
          <a:xfrm>
            <a:off x="561975" y="2781300"/>
            <a:ext cx="6877050" cy="3495675"/>
            <a:chOff x="561975" y="2781300"/>
            <a:chExt cx="6877050" cy="3495675"/>
          </a:xfrm>
        </p:grpSpPr>
        <p:sp>
          <p:nvSpPr>
            <p:cNvPr id="10" name="Rechteck 9"/>
            <p:cNvSpPr/>
            <p:nvPr/>
          </p:nvSpPr>
          <p:spPr>
            <a:xfrm>
              <a:off x="561975" y="2781300"/>
              <a:ext cx="6877050" cy="3495675"/>
            </a:xfrm>
            <a:prstGeom prst="rect">
              <a:avLst/>
            </a:prstGeom>
            <a:solidFill>
              <a:srgbClr val="FF33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feld 15"/>
            <p:cNvSpPr txBox="1"/>
            <p:nvPr/>
          </p:nvSpPr>
          <p:spPr>
            <a:xfrm>
              <a:off x="738188" y="3025259"/>
              <a:ext cx="12287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OCR A Extended" panose="02010509020102010303" pitchFamily="50" charset="0"/>
                </a:rPr>
                <a:t>Scoring</a:t>
              </a:r>
              <a:endPara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CR A Extended" panose="02010509020102010303" pitchFamily="50" charset="0"/>
              </a:endParaRPr>
            </a:p>
          </p:txBody>
        </p:sp>
      </p:grpSp>
      <p:grpSp>
        <p:nvGrpSpPr>
          <p:cNvPr id="19" name="Gruppieren 18"/>
          <p:cNvGrpSpPr/>
          <p:nvPr/>
        </p:nvGrpSpPr>
        <p:grpSpPr>
          <a:xfrm>
            <a:off x="738188" y="3638550"/>
            <a:ext cx="8420099" cy="2457207"/>
            <a:chOff x="738188" y="3638550"/>
            <a:chExt cx="8420099" cy="2457207"/>
          </a:xfrm>
        </p:grpSpPr>
        <p:sp>
          <p:nvSpPr>
            <p:cNvPr id="11" name="Rechteck 10"/>
            <p:cNvSpPr/>
            <p:nvPr/>
          </p:nvSpPr>
          <p:spPr>
            <a:xfrm>
              <a:off x="738188" y="3638550"/>
              <a:ext cx="8420099" cy="2457207"/>
            </a:xfrm>
            <a:prstGeom prst="rect">
              <a:avLst/>
            </a:prstGeom>
            <a:solidFill>
              <a:srgbClr val="FF9933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feld 14"/>
            <p:cNvSpPr txBox="1"/>
            <p:nvPr/>
          </p:nvSpPr>
          <p:spPr>
            <a:xfrm>
              <a:off x="990600" y="3929342"/>
              <a:ext cx="59150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OCR A Extended" panose="02010509020102010303" pitchFamily="50" charset="0"/>
                </a:rPr>
                <a:t>Time-manipulation to maintain an overview </a:t>
              </a:r>
              <a:endPara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CR A Extended" panose="02010509020102010303" pitchFamily="50" charset="0"/>
              </a:endParaRPr>
            </a:p>
          </p:txBody>
        </p:sp>
      </p:grpSp>
      <p:grpSp>
        <p:nvGrpSpPr>
          <p:cNvPr id="18" name="Gruppieren 17"/>
          <p:cNvGrpSpPr/>
          <p:nvPr/>
        </p:nvGrpSpPr>
        <p:grpSpPr>
          <a:xfrm>
            <a:off x="990600" y="4476751"/>
            <a:ext cx="9734550" cy="1362076"/>
            <a:chOff x="990600" y="4476751"/>
            <a:chExt cx="9734550" cy="1362076"/>
          </a:xfrm>
        </p:grpSpPr>
        <p:sp>
          <p:nvSpPr>
            <p:cNvPr id="12" name="Rechteck 11"/>
            <p:cNvSpPr/>
            <p:nvPr/>
          </p:nvSpPr>
          <p:spPr>
            <a:xfrm>
              <a:off x="990600" y="4476751"/>
              <a:ext cx="9734550" cy="1362076"/>
            </a:xfrm>
            <a:prstGeom prst="rect">
              <a:avLst/>
            </a:prstGeom>
            <a:solidFill>
              <a:srgbClr val="FF99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feld 7"/>
            <p:cNvSpPr txBox="1"/>
            <p:nvPr/>
          </p:nvSpPr>
          <p:spPr>
            <a:xfrm>
              <a:off x="1171575" y="4973123"/>
              <a:ext cx="70770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OCR A Extended" panose="02010509020102010303" pitchFamily="50" charset="0"/>
                </a:rPr>
                <a:t>Simple 2D Basketball Game with a competent AI</a:t>
              </a:r>
              <a:endPara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CR A Extended" panose="02010509020102010303" pitchFamily="50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551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://www.need4fun.com/wp-content/uploads/2015/01/Hex-hexagons-gaming-wallpaper-08748662f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CAA Illinois Fighting Illini" panose="02000500000000000000" pitchFamily="2" charset="0"/>
              </a:rPr>
              <a:t>Development</a:t>
            </a:r>
            <a:endParaRPr lang="en-US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CAA Illinois Fighting Illini" panose="02000500000000000000" pitchFamily="2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38199" y="1825624"/>
            <a:ext cx="11296135" cy="4888213"/>
          </a:xfrm>
        </p:spPr>
        <p:txBody>
          <a:bodyPr>
            <a:normAutofit/>
          </a:bodyPr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CR A Extended" panose="02010509020102010303" pitchFamily="50" charset="0"/>
                <a:ea typeface="Gungsuh" panose="02030600000101010101" pitchFamily="18" charset="-127"/>
                <a:cs typeface="Arial" panose="020B0604020202020204" pitchFamily="34" charset="0"/>
              </a:rPr>
              <a:t>Tools used:</a:t>
            </a:r>
          </a:p>
          <a:p>
            <a:pPr lvl="1"/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CR A Extended" panose="02010509020102010303" pitchFamily="50" charset="0"/>
                <a:ea typeface="Gungsuh" panose="02030600000101010101" pitchFamily="18" charset="-127"/>
                <a:cs typeface="Arial" panose="020B0604020202020204" pitchFamily="34" charset="0"/>
              </a:rPr>
              <a:t>Java</a:t>
            </a:r>
          </a:p>
          <a:p>
            <a:pPr lvl="1"/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CR A Extended" panose="02010509020102010303" pitchFamily="50" charset="0"/>
                <a:ea typeface="Gungsuh" panose="02030600000101010101" pitchFamily="18" charset="-127"/>
                <a:cs typeface="Arial" panose="020B0604020202020204" pitchFamily="34" charset="0"/>
              </a:rPr>
              <a:t>libGDX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CR A Extended" panose="02010509020102010303" pitchFamily="50" charset="0"/>
              <a:ea typeface="Gungsuh" panose="02030600000101010101" pitchFamily="18" charset="-127"/>
              <a:cs typeface="Arial" panose="020B0604020202020204" pitchFamily="34" charset="0"/>
            </a:endParaRPr>
          </a:p>
          <a:p>
            <a:pPr lvl="1"/>
            <a:r>
              <a:rPr lang="en-US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CR A Extended" panose="02010509020102010303" pitchFamily="50" charset="0"/>
                <a:ea typeface="Gungsuh" panose="02030600000101010101" pitchFamily="18" charset="-127"/>
                <a:cs typeface="Arial" panose="020B0604020202020204" pitchFamily="34" charset="0"/>
              </a:rPr>
              <a:t>Gradle</a:t>
            </a:r>
            <a:endPara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CR A Extended" panose="02010509020102010303" pitchFamily="50" charset="0"/>
              <a:ea typeface="Gungsuh" panose="02030600000101010101" pitchFamily="18" charset="-127"/>
              <a:cs typeface="Arial" panose="020B0604020202020204" pitchFamily="34" charset="0"/>
            </a:endParaRPr>
          </a:p>
          <a:p>
            <a:pPr lvl="1"/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CR A Extended" panose="02010509020102010303" pitchFamily="50" charset="0"/>
                <a:ea typeface="Gungsuh" panose="02030600000101010101" pitchFamily="18" charset="-127"/>
                <a:cs typeface="Arial" panose="020B0604020202020204" pitchFamily="34" charset="0"/>
              </a:rPr>
              <a:t>NetBeans</a:t>
            </a:r>
          </a:p>
          <a:p>
            <a:pPr lvl="1"/>
            <a:r>
              <a:rPr lang="en-US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CR A Extended" panose="02010509020102010303" pitchFamily="50" charset="0"/>
                <a:ea typeface="Gungsuh" panose="02030600000101010101" pitchFamily="18" charset="-127"/>
                <a:cs typeface="Arial" panose="020B0604020202020204" pitchFamily="34" charset="0"/>
              </a:rPr>
              <a:t>Git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CR A Extended" panose="02010509020102010303" pitchFamily="50" charset="0"/>
                <a:ea typeface="Gungsuh" panose="02030600000101010101" pitchFamily="18" charset="-127"/>
                <a:cs typeface="Arial" panose="020B0604020202020204" pitchFamily="34" charset="0"/>
              </a:rPr>
              <a:t>/GitHub</a:t>
            </a:r>
          </a:p>
          <a:p>
            <a:pPr lvl="1"/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CR A Extended" panose="02010509020102010303" pitchFamily="50" charset="0"/>
                <a:ea typeface="Gungsuh" panose="02030600000101010101" pitchFamily="18" charset="-127"/>
                <a:cs typeface="Arial" panose="020B0604020202020204" pitchFamily="34" charset="0"/>
              </a:rPr>
              <a:t>Gimp</a:t>
            </a:r>
          </a:p>
          <a:p>
            <a:pPr lvl="1"/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CR A Extended" panose="02010509020102010303" pitchFamily="50" charset="0"/>
                <a:ea typeface="Gungsuh" panose="02030600000101010101" pitchFamily="18" charset="-127"/>
                <a:cs typeface="Arial" panose="020B0604020202020204" pitchFamily="34" charset="0"/>
              </a:rPr>
              <a:t>Adobe Photoshop CS2</a:t>
            </a:r>
          </a:p>
          <a:p>
            <a:pPr lvl="1"/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CR A Extended" panose="02010509020102010303" pitchFamily="50" charset="0"/>
                <a:ea typeface="Gungsuh" panose="02030600000101010101" pitchFamily="18" charset="-127"/>
                <a:cs typeface="Arial" panose="020B0604020202020204" pitchFamily="34" charset="0"/>
              </a:rPr>
              <a:t>paint.net</a:t>
            </a:r>
          </a:p>
          <a:p>
            <a:pPr lvl="1"/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CR A Extended" panose="02010509020102010303" pitchFamily="50" charset="0"/>
                <a:ea typeface="Gungsuh" panose="02030600000101010101" pitchFamily="18" charset="-127"/>
                <a:cs typeface="Arial" panose="020B0604020202020204" pitchFamily="34" charset="0"/>
              </a:rPr>
              <a:t>Slack</a:t>
            </a:r>
          </a:p>
          <a:p>
            <a:pPr lvl="1"/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CR A Extended" panose="02010509020102010303" pitchFamily="50" charset="0"/>
                <a:ea typeface="Gungsuh" panose="02030600000101010101" pitchFamily="18" charset="-127"/>
                <a:cs typeface="Arial" panose="020B0604020202020204" pitchFamily="34" charset="0"/>
              </a:rPr>
              <a:t>Trello</a:t>
            </a:r>
          </a:p>
          <a:p>
            <a:pPr lvl="1"/>
            <a:r>
              <a:rPr lang="en-US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CR A Extended" panose="02010509020102010303" pitchFamily="50" charset="0"/>
                <a:ea typeface="Gungsuh" panose="02030600000101010101" pitchFamily="18" charset="-127"/>
                <a:cs typeface="Arial" panose="020B0604020202020204" pitchFamily="34" charset="0"/>
              </a:rPr>
              <a:t>Voronoi-Grapher</a:t>
            </a:r>
            <a:endPara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CR A Extended" panose="02010509020102010303" pitchFamily="50" charset="0"/>
              <a:ea typeface="Gungsuh" panose="02030600000101010101" pitchFamily="18" charset="-127"/>
              <a:cs typeface="Arial" panose="020B0604020202020204" pitchFamily="34" charset="0"/>
            </a:endParaRPr>
          </a:p>
        </p:txBody>
      </p:sp>
      <p:pic>
        <p:nvPicPr>
          <p:cNvPr id="3074" name="Picture 2" descr="https://upload.wikimedia.org/wikipedia/en/8/88/Java_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3125" y="0"/>
            <a:ext cx="2317750" cy="2317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avatars2.githubusercontent.com/u/509841?v=3&amp;s=40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0050" y="520701"/>
            <a:ext cx="1698624" cy="1698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s://avatars3.githubusercontent.com/u/124156?v=3&amp;s=40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8400" y="520701"/>
            <a:ext cx="1698624" cy="1698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file-extensions.org/imgs/app-icon/128/5149/netbeans-icon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4364" y="2452686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s://git-scm.com/images/logos/downloads/Git-Icon-1788C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74" y="2317750"/>
            <a:ext cx="1447799" cy="1447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s://cdn4.iconfinder.com/data/icons/iconsimple-logotypes/512/github-25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6525" y="2452686"/>
            <a:ext cx="1279524" cy="1279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s://upload.wikimedia.org/wikipedia/commons/thumb/4/45/The_GIMP_icon_-_gnome.svg/1000px-The_GIMP_icon_-_gnome.svg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6266" y="3938585"/>
            <a:ext cx="1454152" cy="1454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webestools.com/ftp/ybouane/scripts_tutorials/photoshop/logo_photoshop/img_final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4371" y="3986212"/>
            <a:ext cx="1406525" cy="1406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syprus.com/paintnet/PaintDotNet_3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2872" y="3938585"/>
            <a:ext cx="1454152" cy="1454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s://upload.wikimedia.org/wikipedia/en/7/76/Slack_Icon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3930" y="5247095"/>
            <a:ext cx="1538824" cy="1538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dab1nmslvvntp.cloudfront.net/wp-content/uploads/2014/07/1404909698trello-icon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0330" y="5478838"/>
            <a:ext cx="1294606" cy="1294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3065" y="5490454"/>
            <a:ext cx="1247367" cy="124736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163691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30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3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30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3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30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3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30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30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/>
                                        <p:tgtEl>
                                          <p:spTgt spid="30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30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/>
                                        <p:tgtEl>
                                          <p:spTgt spid="30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2" dur="500"/>
                                        <p:tgtEl>
                                          <p:spTgt spid="30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8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/>
                                        <p:tgtEl>
                                          <p:spTgt spid="30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92" dur="500"/>
                                        <p:tgtEl>
                                          <p:spTgt spid="30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9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/>
                                        <p:tgtEl>
                                          <p:spTgt spid="30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02" dur="500"/>
                                        <p:tgtEl>
                                          <p:spTgt spid="30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08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/>
                                        <p:tgtEl>
                                          <p:spTgt spid="30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12" dur="500"/>
                                        <p:tgtEl>
                                          <p:spTgt spid="30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18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://www.need4fun.com/wp-content/uploads/2015/01/Hex-hexagons-gaming-wallpaper-08748662f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CAA Illinois Fighting Illini" panose="02000500000000000000" pitchFamily="2" charset="0"/>
              </a:rPr>
              <a:t>Development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88213"/>
          </a:xfrm>
        </p:spPr>
        <p:txBody>
          <a:bodyPr>
            <a:normAutofit/>
          </a:bodyPr>
          <a:lstStyle/>
          <a:p>
            <a:r>
              <a:rPr lang="en-US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CR A Extended" panose="02010509020102010303" pitchFamily="50" charset="0"/>
                <a:ea typeface="Gungsuh" panose="02030600000101010101" pitchFamily="18" charset="-127"/>
                <a:cs typeface="Arial" panose="020B0604020202020204" pitchFamily="34" charset="0"/>
              </a:rPr>
              <a:t>3 week plan</a:t>
            </a:r>
          </a:p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CR A Extended" panose="02010509020102010303" pitchFamily="50" charset="0"/>
                <a:ea typeface="Gungsuh" panose="02030600000101010101" pitchFamily="18" charset="-127"/>
                <a:cs typeface="Arial" panose="020B0604020202020204" pitchFamily="34" charset="0"/>
              </a:rPr>
              <a:t>Week 1:</a:t>
            </a:r>
          </a:p>
          <a:p>
            <a:pPr lvl="1"/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CR A Extended" panose="02010509020102010303" pitchFamily="50" charset="0"/>
                <a:ea typeface="Gungsuh" panose="02030600000101010101" pitchFamily="18" charset="-127"/>
                <a:cs typeface="Arial" panose="020B0604020202020204" pitchFamily="34" charset="0"/>
              </a:rPr>
              <a:t>Proof of concept prototype in pure Java</a:t>
            </a:r>
          </a:p>
          <a:p>
            <a:pPr lvl="1"/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CR A Extended" panose="02010509020102010303" pitchFamily="50" charset="0"/>
                <a:ea typeface="Gungsuh" panose="02030600000101010101" pitchFamily="18" charset="-127"/>
                <a:cs typeface="Arial" panose="020B0604020202020204" pitchFamily="34" charset="0"/>
              </a:rPr>
              <a:t>Researching </a:t>
            </a:r>
            <a:r>
              <a:rPr lang="en-US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CR A Extended" panose="02010509020102010303" pitchFamily="50" charset="0"/>
                <a:ea typeface="Gungsuh" panose="02030600000101010101" pitchFamily="18" charset="-127"/>
                <a:cs typeface="Arial" panose="020B0604020202020204" pitchFamily="34" charset="0"/>
              </a:rPr>
              <a:t>libGDX</a:t>
            </a:r>
            <a:endPara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CR A Extended" panose="02010509020102010303" pitchFamily="50" charset="0"/>
              <a:ea typeface="Gungsuh" panose="02030600000101010101" pitchFamily="18" charset="-127"/>
              <a:cs typeface="Arial" panose="020B0604020202020204" pitchFamily="34" charset="0"/>
            </a:endParaRPr>
          </a:p>
          <a:p>
            <a:pPr lvl="1"/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CR A Extended" panose="02010509020102010303" pitchFamily="50" charset="0"/>
                <a:ea typeface="Gungsuh" panose="02030600000101010101" pitchFamily="18" charset="-127"/>
                <a:cs typeface="Arial" panose="020B0604020202020204" pitchFamily="34" charset="0"/>
              </a:rPr>
              <a:t>Early design decisions</a:t>
            </a:r>
          </a:p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CR A Extended" panose="02010509020102010303" pitchFamily="50" charset="0"/>
                <a:ea typeface="Gungsuh" panose="02030600000101010101" pitchFamily="18" charset="-127"/>
                <a:cs typeface="Arial" panose="020B0604020202020204" pitchFamily="34" charset="0"/>
              </a:rPr>
              <a:t>Week 2:</a:t>
            </a:r>
          </a:p>
          <a:p>
            <a:pPr lvl="1"/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CR A Extended" panose="02010509020102010303" pitchFamily="50" charset="0"/>
                <a:ea typeface="Gungsuh" panose="02030600000101010101" pitchFamily="18" charset="-127"/>
                <a:cs typeface="Arial" panose="020B0604020202020204" pitchFamily="34" charset="0"/>
              </a:rPr>
              <a:t>Porting to </a:t>
            </a:r>
            <a:r>
              <a:rPr lang="en-US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CR A Extended" panose="02010509020102010303" pitchFamily="50" charset="0"/>
                <a:ea typeface="Gungsuh" panose="02030600000101010101" pitchFamily="18" charset="-127"/>
                <a:cs typeface="Arial" panose="020B0604020202020204" pitchFamily="34" charset="0"/>
              </a:rPr>
              <a:t>libGDX</a:t>
            </a:r>
            <a:endPara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CR A Extended" panose="02010509020102010303" pitchFamily="50" charset="0"/>
              <a:ea typeface="Gungsuh" panose="02030600000101010101" pitchFamily="18" charset="-127"/>
              <a:cs typeface="Arial" panose="020B0604020202020204" pitchFamily="34" charset="0"/>
            </a:endParaRPr>
          </a:p>
          <a:p>
            <a:pPr lvl="1"/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CR A Extended" panose="02010509020102010303" pitchFamily="50" charset="0"/>
                <a:ea typeface="Gungsuh" panose="02030600000101010101" pitchFamily="18" charset="-127"/>
                <a:cs typeface="Arial" panose="020B0604020202020204" pitchFamily="34" charset="0"/>
              </a:rPr>
              <a:t>Implementing the AI</a:t>
            </a:r>
          </a:p>
          <a:p>
            <a:pPr lvl="1"/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CR A Extended" panose="02010509020102010303" pitchFamily="50" charset="0"/>
                <a:ea typeface="Gungsuh" panose="02030600000101010101" pitchFamily="18" charset="-127"/>
                <a:cs typeface="Arial" panose="020B0604020202020204" pitchFamily="34" charset="0"/>
              </a:rPr>
              <a:t>Completing all features</a:t>
            </a:r>
          </a:p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CR A Extended" panose="02010509020102010303" pitchFamily="50" charset="0"/>
                <a:ea typeface="Gungsuh" panose="02030600000101010101" pitchFamily="18" charset="-127"/>
                <a:cs typeface="Arial" panose="020B0604020202020204" pitchFamily="34" charset="0"/>
              </a:rPr>
              <a:t>Week 3:</a:t>
            </a:r>
          </a:p>
          <a:p>
            <a:pPr lvl="1"/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CR A Extended" panose="02010509020102010303" pitchFamily="50" charset="0"/>
                <a:ea typeface="Gungsuh" panose="02030600000101010101" pitchFamily="18" charset="-127"/>
                <a:cs typeface="Arial" panose="020B0604020202020204" pitchFamily="34" charset="0"/>
              </a:rPr>
              <a:t>Testing/Fixing</a:t>
            </a:r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225" y="3028657"/>
            <a:ext cx="3572460" cy="3572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627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0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://www.need4fun.com/wp-content/uploads/2015/01/Hex-hexagons-gaming-wallpaper-08748662f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CAA Illinois Fighting Illini" panose="02000500000000000000" pitchFamily="2" charset="0"/>
              </a:rPr>
              <a:t>Development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38200" y="1825624"/>
            <a:ext cx="4423189" cy="4888213"/>
          </a:xfrm>
        </p:spPr>
        <p:txBody>
          <a:bodyPr>
            <a:normAutofit/>
          </a:bodyPr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CR A Extended" panose="02010509020102010303" pitchFamily="50" charset="0"/>
                <a:ea typeface="Gungsuh" panose="02030600000101010101" pitchFamily="18" charset="-127"/>
                <a:cs typeface="Arial" panose="020B0604020202020204" pitchFamily="34" charset="0"/>
              </a:rPr>
              <a:t>Week 1:</a:t>
            </a:r>
          </a:p>
          <a:p>
            <a:pPr lvl="1"/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CR A Extended" panose="02010509020102010303" pitchFamily="50" charset="0"/>
                <a:ea typeface="Gungsuh" panose="02030600000101010101" pitchFamily="18" charset="-127"/>
                <a:cs typeface="Arial" panose="020B0604020202020204" pitchFamily="34" charset="0"/>
              </a:rPr>
              <a:t>Working Prototype</a:t>
            </a:r>
          </a:p>
          <a:p>
            <a:pPr marL="457200" lvl="1" indent="0">
              <a:buNone/>
            </a:pPr>
            <a:endPara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CR A Extended" panose="02010509020102010303" pitchFamily="50" charset="0"/>
              <a:ea typeface="Gungsuh" panose="02030600000101010101" pitchFamily="18" charset="-127"/>
              <a:cs typeface="Arial" panose="020B0604020202020204" pitchFamily="34" charset="0"/>
            </a:endParaRPr>
          </a:p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CR A Extended" panose="02010509020102010303" pitchFamily="50" charset="0"/>
                <a:ea typeface="Gungsuh" panose="02030600000101010101" pitchFamily="18" charset="-127"/>
                <a:cs typeface="Arial" panose="020B0604020202020204" pitchFamily="34" charset="0"/>
              </a:rPr>
              <a:t>Week 2:</a:t>
            </a:r>
          </a:p>
          <a:p>
            <a:pPr lvl="1"/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CR A Extended" panose="02010509020102010303" pitchFamily="50" charset="0"/>
                <a:ea typeface="Gungsuh" panose="02030600000101010101" pitchFamily="18" charset="-127"/>
                <a:cs typeface="Arial" panose="020B0604020202020204" pitchFamily="34" charset="0"/>
              </a:rPr>
              <a:t>Weak/bugged AI</a:t>
            </a:r>
          </a:p>
          <a:p>
            <a:pPr lvl="1"/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CR A Extended" panose="02010509020102010303" pitchFamily="50" charset="0"/>
                <a:ea typeface="Gungsuh" panose="02030600000101010101" pitchFamily="18" charset="-127"/>
                <a:cs typeface="Arial" panose="020B0604020202020204" pitchFamily="34" charset="0"/>
              </a:rPr>
              <a:t>Missing features</a:t>
            </a:r>
          </a:p>
          <a:p>
            <a:pPr lvl="2"/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CR A Extended" panose="02010509020102010303" pitchFamily="50" charset="0"/>
                <a:ea typeface="Gungsuh" panose="02030600000101010101" pitchFamily="18" charset="-127"/>
                <a:cs typeface="Arial" panose="020B0604020202020204" pitchFamily="34" charset="0"/>
              </a:rPr>
              <a:t>Scoring</a:t>
            </a:r>
          </a:p>
          <a:p>
            <a:pPr lvl="2"/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CR A Extended" panose="02010509020102010303" pitchFamily="50" charset="0"/>
                <a:ea typeface="Gungsuh" panose="02030600000101010101" pitchFamily="18" charset="-127"/>
                <a:cs typeface="Arial" panose="020B0604020202020204" pitchFamily="34" charset="0"/>
              </a:rPr>
              <a:t>Menu</a:t>
            </a:r>
          </a:p>
          <a:p>
            <a:pPr marL="914400" lvl="2" indent="0">
              <a:buNone/>
            </a:pPr>
            <a:endPara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CR A Extended" panose="02010509020102010303" pitchFamily="50" charset="0"/>
              <a:ea typeface="Gungsuh" panose="02030600000101010101" pitchFamily="18" charset="-127"/>
              <a:cs typeface="Arial" panose="020B0604020202020204" pitchFamily="34" charset="0"/>
            </a:endParaRPr>
          </a:p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CR A Extended" panose="02010509020102010303" pitchFamily="50" charset="0"/>
                <a:ea typeface="Gungsuh" panose="02030600000101010101" pitchFamily="18" charset="-127"/>
                <a:cs typeface="Arial" panose="020B0604020202020204" pitchFamily="34" charset="0"/>
              </a:rPr>
              <a:t>Week 3:</a:t>
            </a:r>
          </a:p>
          <a:p>
            <a:pPr lvl="1"/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CR A Extended" panose="02010509020102010303" pitchFamily="50" charset="0"/>
                <a:ea typeface="Gungsuh" panose="02030600000101010101" pitchFamily="18" charset="-127"/>
                <a:cs typeface="Arial" panose="020B0604020202020204" pitchFamily="34" charset="0"/>
              </a:rPr>
              <a:t>HTML5</a:t>
            </a:r>
          </a:p>
        </p:txBody>
      </p:sp>
      <p:grpSp>
        <p:nvGrpSpPr>
          <p:cNvPr id="17" name="Gruppieren 16"/>
          <p:cNvGrpSpPr/>
          <p:nvPr/>
        </p:nvGrpSpPr>
        <p:grpSpPr>
          <a:xfrm>
            <a:off x="7896225" y="3028657"/>
            <a:ext cx="3572460" cy="3572460"/>
            <a:chOff x="7896225" y="3028657"/>
            <a:chExt cx="3572460" cy="3572460"/>
          </a:xfrm>
        </p:grpSpPr>
        <p:grpSp>
          <p:nvGrpSpPr>
            <p:cNvPr id="16" name="Gruppieren 15"/>
            <p:cNvGrpSpPr/>
            <p:nvPr/>
          </p:nvGrpSpPr>
          <p:grpSpPr>
            <a:xfrm>
              <a:off x="7896225" y="3028657"/>
              <a:ext cx="3572460" cy="3572460"/>
              <a:chOff x="7896225" y="3028657"/>
              <a:chExt cx="3572460" cy="3572460"/>
            </a:xfrm>
          </p:grpSpPr>
          <p:pic>
            <p:nvPicPr>
              <p:cNvPr id="5" name="Grafik 4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96225" y="3028657"/>
                <a:ext cx="3572460" cy="3572460"/>
              </a:xfrm>
              <a:prstGeom prst="rect">
                <a:avLst/>
              </a:prstGeom>
            </p:spPr>
          </p:pic>
          <p:cxnSp>
            <p:nvCxnSpPr>
              <p:cNvPr id="7" name="Gerader Verbinder 6"/>
              <p:cNvCxnSpPr/>
              <p:nvPr/>
            </p:nvCxnSpPr>
            <p:spPr>
              <a:xfrm flipV="1">
                <a:off x="9934575" y="4190268"/>
                <a:ext cx="466725" cy="1315308"/>
              </a:xfrm>
              <a:prstGeom prst="line">
                <a:avLst/>
              </a:prstGeom>
              <a:ln w="635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feld 9"/>
              <p:cNvSpPr txBox="1"/>
              <p:nvPr/>
            </p:nvSpPr>
            <p:spPr>
              <a:xfrm>
                <a:off x="10158412" y="4243685"/>
                <a:ext cx="1171575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600" dirty="0" smtClean="0">
                    <a:solidFill>
                      <a:srgbClr val="FF0000"/>
                    </a:solidFill>
                  </a:rPr>
                  <a:t>5</a:t>
                </a:r>
                <a:endParaRPr lang="en-US" sz="9600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13" name="Textfeld 12"/>
            <p:cNvSpPr txBox="1"/>
            <p:nvPr/>
          </p:nvSpPr>
          <p:spPr>
            <a:xfrm>
              <a:off x="8886824" y="3514285"/>
              <a:ext cx="185737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smtClean="0"/>
                <a:t>Deadline</a:t>
              </a:r>
              <a:endParaRPr lang="en-US" sz="2000" b="1" dirty="0"/>
            </a:p>
          </p:txBody>
        </p:sp>
      </p:grpSp>
      <p:grpSp>
        <p:nvGrpSpPr>
          <p:cNvPr id="19" name="Gruppieren 18"/>
          <p:cNvGrpSpPr/>
          <p:nvPr/>
        </p:nvGrpSpPr>
        <p:grpSpPr>
          <a:xfrm>
            <a:off x="7372643" y="368795"/>
            <a:ext cx="4876800" cy="2781629"/>
            <a:chOff x="7372643" y="368795"/>
            <a:chExt cx="4876800" cy="2781629"/>
          </a:xfrm>
        </p:grpSpPr>
        <p:pic>
          <p:nvPicPr>
            <p:cNvPr id="14" name="Grafik 1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98905" y="368795"/>
              <a:ext cx="3212337" cy="2402979"/>
            </a:xfrm>
            <a:prstGeom prst="rect">
              <a:avLst/>
            </a:prstGeom>
          </p:spPr>
        </p:pic>
        <p:sp>
          <p:nvSpPr>
            <p:cNvPr id="18" name="Textfeld 17"/>
            <p:cNvSpPr txBox="1"/>
            <p:nvPr/>
          </p:nvSpPr>
          <p:spPr>
            <a:xfrm>
              <a:off x="7372643" y="2811870"/>
              <a:ext cx="48768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OCR A Extended" panose="02010509020102010303" pitchFamily="50" charset="0"/>
                </a:rPr>
                <a:t>HotBall Prototype, Felix Wiener (2016)</a:t>
              </a:r>
              <a:endParaRPr lang="en-US" sz="1600" dirty="0">
                <a:latin typeface="OCR A Extended" panose="02010509020102010303" pitchFamily="50" charset="0"/>
              </a:endParaRPr>
            </a:p>
          </p:txBody>
        </p:sp>
      </p:grpSp>
      <p:pic>
        <p:nvPicPr>
          <p:cNvPr id="8194" name="Picture 2" descr="https://s3.amazonaws.com/images.seroundtable.com/t-google-404-1299071983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1389" y="1647444"/>
            <a:ext cx="1866900" cy="2266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https://upload.wikimedia.org/wikipedia/commons/thumb/8/89/Duct-tape.jpg/1166px-Duct-tape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2087" y="4533480"/>
            <a:ext cx="2213795" cy="1944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154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8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8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293</Words>
  <Application>Microsoft Office PowerPoint</Application>
  <PresentationFormat>Breitbild</PresentationFormat>
  <Paragraphs>124</Paragraphs>
  <Slides>15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15</vt:i4>
      </vt:variant>
    </vt:vector>
  </HeadingPairs>
  <TitlesOfParts>
    <vt:vector size="23" baseType="lpstr">
      <vt:lpstr>NCAA Illinois Fighting Illini</vt:lpstr>
      <vt:lpstr>Arial</vt:lpstr>
      <vt:lpstr>Narkisim</vt:lpstr>
      <vt:lpstr>OCR A Extended</vt:lpstr>
      <vt:lpstr>Calibri Light</vt:lpstr>
      <vt:lpstr>Gungsuh</vt:lpstr>
      <vt:lpstr>Calibri</vt:lpstr>
      <vt:lpstr>Office Theme</vt:lpstr>
      <vt:lpstr>PowerPoint-Präsentation</vt:lpstr>
      <vt:lpstr>Structure</vt:lpstr>
      <vt:lpstr>We are HOt5</vt:lpstr>
      <vt:lpstr>Project HotBall </vt:lpstr>
      <vt:lpstr>Project HotBall </vt:lpstr>
      <vt:lpstr>Project HotBall </vt:lpstr>
      <vt:lpstr>Development</vt:lpstr>
      <vt:lpstr>Development</vt:lpstr>
      <vt:lpstr>Development</vt:lpstr>
      <vt:lpstr>Key Features</vt:lpstr>
      <vt:lpstr>Key Features: Tacklezones</vt:lpstr>
      <vt:lpstr>Key Features:: AI</vt:lpstr>
      <vt:lpstr>Live Demo</vt:lpstr>
      <vt:lpstr>Thank you for your attention</vt:lpstr>
      <vt:lpstr>PowerPoint-Präsentation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Dromlius</dc:creator>
  <cp:lastModifiedBy>Dromlius</cp:lastModifiedBy>
  <cp:revision>28</cp:revision>
  <dcterms:created xsi:type="dcterms:W3CDTF">2016-03-24T05:11:28Z</dcterms:created>
  <dcterms:modified xsi:type="dcterms:W3CDTF">2016-03-24T08:23:46Z</dcterms:modified>
</cp:coreProperties>
</file>